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351" r:id="rId2"/>
    <p:sldId id="352" r:id="rId3"/>
    <p:sldId id="353" r:id="rId4"/>
    <p:sldId id="354" r:id="rId5"/>
    <p:sldId id="355" r:id="rId6"/>
    <p:sldId id="356" r:id="rId7"/>
    <p:sldId id="357" r:id="rId8"/>
    <p:sldId id="358" r:id="rId9"/>
    <p:sldId id="359" r:id="rId10"/>
    <p:sldId id="360" r:id="rId11"/>
    <p:sldId id="361" r:id="rId12"/>
    <p:sldId id="362" r:id="rId13"/>
    <p:sldId id="363" r:id="rId14"/>
    <p:sldId id="364" r:id="rId15"/>
    <p:sldId id="365" r:id="rId16"/>
    <p:sldId id="366" r:id="rId17"/>
    <p:sldId id="367" r:id="rId18"/>
    <p:sldId id="368" r:id="rId19"/>
    <p:sldId id="369" r:id="rId20"/>
  </p:sldIdLst>
  <p:sldSz cx="9144000" cy="6858000" type="screen4x3"/>
  <p:notesSz cx="6858000" cy="9144000"/>
  <p:embeddedFontLs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522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gab46cb8bf8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" name="Google Shape;817;gab46cb8bf8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gab46cb8bf8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" name="Google Shape;892;gab46cb8bf8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784e5d3b14_0_9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784e5d3b14_0_9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784e5d3b14_0_9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" name="Google Shape;904;g784e5d3b14_0_9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784e5d3b14_0_9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784e5d3b14_0_9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784e5d3b14_0_9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784e5d3b14_0_9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784e5d3b14_0_9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784e5d3b14_0_9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784e5d3b14_0_9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784e5d3b14_0_9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784e5d3b14_0_9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" name="Google Shape;937;g784e5d3b14_0_9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784e5d3b14_0_1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" name="Google Shape;944;g784e5d3b14_0_1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784e5d3b14_0_9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784e5d3b14_0_9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784e5d3b14_0_7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784e5d3b14_0_7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784e5d3b14_0_7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784e5d3b14_0_7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784e5d3b14_0_9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" name="Google Shape;847;g784e5d3b14_0_9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784e5d3b14_0_7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784e5d3b14_0_7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g784e5d3b14_0_9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" name="Google Shape;860;g784e5d3b14_0_9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784e5d3b14_0_7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784e5d3b14_0_7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784e5d3b14_0_8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784e5d3b14_0_8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ab46cb8bf8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ab46cb8bf8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facebookresearch/SlowFast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oogle.github.io/mediapipe/solutions/objectron" TargetMode="Externa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habr.com/ru/company/mipt/blog/458190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pjreddie.com/darknet/yolo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habr.com/ru/post/503200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abr.com/ru/post/503200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arxiv.org/abs/1904.07850" TargetMode="Externa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hyperlink" Target="https://github.com/google/automl/tree/master/efficientdet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108"/>
          <p:cNvSpPr txBox="1">
            <a:spLocks noGrp="1"/>
          </p:cNvSpPr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Modern approaches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0" name="Google Shape;820;p108"/>
          <p:cNvSpPr txBox="1">
            <a:spLocks noGrp="1"/>
          </p:cNvSpPr>
          <p:nvPr>
            <p:ph type="subTitle" idx="1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State-of-the-Art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117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In real life we need to</a:t>
            </a:r>
            <a:endParaRPr/>
          </a:p>
        </p:txBody>
      </p:sp>
      <p:sp>
        <p:nvSpPr>
          <p:cNvPr id="895" name="Google Shape;895;p117"/>
          <p:cNvSpPr txBox="1">
            <a:spLocks noGrp="1"/>
          </p:cNvSpPr>
          <p:nvPr>
            <p:ph type="body" idx="1"/>
          </p:nvPr>
        </p:nvSpPr>
        <p:spPr>
          <a:xfrm>
            <a:off x="311700" y="1536624"/>
            <a:ext cx="8520600" cy="53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ru">
                <a:solidFill>
                  <a:srgbClr val="000000"/>
                </a:solidFill>
              </a:rPr>
              <a:t>Detect </a:t>
            </a:r>
            <a:r>
              <a:rPr lang="ru" b="1">
                <a:solidFill>
                  <a:srgbClr val="000000"/>
                </a:solidFill>
              </a:rPr>
              <a:t>people</a:t>
            </a:r>
            <a:br>
              <a:rPr lang="ru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ru">
                <a:solidFill>
                  <a:srgbClr val="000000"/>
                </a:solidFill>
              </a:rPr>
              <a:t>Detect </a:t>
            </a:r>
            <a:r>
              <a:rPr lang="ru" b="1">
                <a:solidFill>
                  <a:srgbClr val="000000"/>
                </a:solidFill>
              </a:rPr>
              <a:t>faces</a:t>
            </a:r>
            <a:br>
              <a:rPr lang="ru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ru">
                <a:solidFill>
                  <a:srgbClr val="000000"/>
                </a:solidFill>
              </a:rPr>
              <a:t>Detector </a:t>
            </a:r>
            <a:r>
              <a:rPr lang="ru" b="1">
                <a:solidFill>
                  <a:srgbClr val="000000"/>
                </a:solidFill>
              </a:rPr>
              <a:t>text</a:t>
            </a:r>
            <a:br>
              <a:rPr lang="ru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ru">
                <a:solidFill>
                  <a:schemeClr val="dk1"/>
                </a:solidFill>
              </a:rPr>
              <a:t>Do </a:t>
            </a:r>
            <a:r>
              <a:rPr lang="ru" b="1">
                <a:solidFill>
                  <a:schemeClr val="dk1"/>
                </a:solidFill>
              </a:rPr>
              <a:t>tracking</a:t>
            </a:r>
            <a:r>
              <a:rPr lang="ru">
                <a:solidFill>
                  <a:schemeClr val="dk1"/>
                </a:solidFill>
              </a:rPr>
              <a:t> through the video (time), not only image </a:t>
            </a:r>
            <a:br>
              <a:rPr lang="ru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ru">
                <a:solidFill>
                  <a:srgbClr val="000000"/>
                </a:solidFill>
              </a:rPr>
              <a:t>Recognize </a:t>
            </a:r>
            <a:r>
              <a:rPr lang="ru" b="1">
                <a:solidFill>
                  <a:srgbClr val="000000"/>
                </a:solidFill>
              </a:rPr>
              <a:t>actions</a:t>
            </a:r>
            <a:r>
              <a:rPr lang="ru">
                <a:solidFill>
                  <a:srgbClr val="000000"/>
                </a:solidFill>
              </a:rPr>
              <a:t>: proxy, end-to-end</a:t>
            </a:r>
            <a:br>
              <a:rPr lang="ru">
                <a:solidFill>
                  <a:srgbClr val="000000"/>
                </a:solidFill>
              </a:rPr>
            </a:b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ru">
                <a:solidFill>
                  <a:srgbClr val="000000"/>
                </a:solidFill>
              </a:rPr>
              <a:t>Detect in </a:t>
            </a:r>
            <a:r>
              <a:rPr lang="ru" b="1">
                <a:solidFill>
                  <a:srgbClr val="000000"/>
                </a:solidFill>
              </a:rPr>
              <a:t>3D</a:t>
            </a:r>
            <a:r>
              <a:rPr lang="ru">
                <a:solidFill>
                  <a:srgbClr val="000000"/>
                </a:solidFill>
              </a:rPr>
              <a:t>: self-driving, robotics, VR/AR 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118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In real life we need to: detect people</a:t>
            </a:r>
            <a:endParaRPr/>
          </a:p>
        </p:txBody>
      </p:sp>
      <p:pic>
        <p:nvPicPr>
          <p:cNvPr id="901" name="Google Shape;901;p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7775" y="1356867"/>
            <a:ext cx="6928445" cy="51963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119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In real life we need to: detect faces</a:t>
            </a:r>
            <a:endParaRPr/>
          </a:p>
        </p:txBody>
      </p:sp>
      <p:pic>
        <p:nvPicPr>
          <p:cNvPr id="907" name="Google Shape;907;p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63492"/>
            <a:ext cx="8839202" cy="4190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120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In real life we need to: detect text</a:t>
            </a:r>
            <a:endParaRPr/>
          </a:p>
        </p:txBody>
      </p:sp>
      <p:pic>
        <p:nvPicPr>
          <p:cNvPr id="913" name="Google Shape;913;p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1588" y="1356867"/>
            <a:ext cx="6600825" cy="496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12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In real life we need to: do tracking</a:t>
            </a:r>
            <a:endParaRPr/>
          </a:p>
        </p:txBody>
      </p:sp>
      <p:pic>
        <p:nvPicPr>
          <p:cNvPr id="919" name="Google Shape;919;p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225" y="1693051"/>
            <a:ext cx="7305525" cy="408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122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In real life we need to: recognize actions</a:t>
            </a:r>
            <a:endParaRPr/>
          </a:p>
        </p:txBody>
      </p:sp>
      <p:pic>
        <p:nvPicPr>
          <p:cNvPr id="925" name="Google Shape;925;p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0813" y="1356876"/>
            <a:ext cx="6382367" cy="4786775"/>
          </a:xfrm>
          <a:prstGeom prst="rect">
            <a:avLst/>
          </a:prstGeom>
          <a:noFill/>
          <a:ln>
            <a:noFill/>
          </a:ln>
        </p:spPr>
      </p:pic>
      <p:sp>
        <p:nvSpPr>
          <p:cNvPr id="926" name="Google Shape;926;p122"/>
          <p:cNvSpPr txBox="1"/>
          <p:nvPr/>
        </p:nvSpPr>
        <p:spPr>
          <a:xfrm>
            <a:off x="0" y="6562825"/>
            <a:ext cx="23910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 u="sng">
                <a:solidFill>
                  <a:schemeClr val="hlink"/>
                </a:solidFill>
                <a:hlinkClick r:id="rId4"/>
              </a:rPr>
              <a:t>https://github.com/facebookresearch/SlowFast</a:t>
            </a:r>
            <a:endParaRPr sz="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123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In real life we need to: detect in 3D</a:t>
            </a:r>
            <a:endParaRPr/>
          </a:p>
        </p:txBody>
      </p:sp>
      <p:pic>
        <p:nvPicPr>
          <p:cNvPr id="932" name="Google Shape;932;p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100" y="3678668"/>
            <a:ext cx="8707799" cy="2932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933" name="Google Shape;933;p123"/>
          <p:cNvPicPr preferRelativeResize="0"/>
          <p:nvPr/>
        </p:nvPicPr>
        <p:blipFill rotWithShape="1">
          <a:blip r:embed="rId4">
            <a:alphaModFix/>
          </a:blip>
          <a:srcRect t="53161"/>
          <a:stretch/>
        </p:blipFill>
        <p:spPr>
          <a:xfrm>
            <a:off x="218100" y="1356875"/>
            <a:ext cx="8707798" cy="2321802"/>
          </a:xfrm>
          <a:prstGeom prst="rect">
            <a:avLst/>
          </a:prstGeom>
          <a:noFill/>
          <a:ln>
            <a:noFill/>
          </a:ln>
        </p:spPr>
      </p:pic>
      <p:sp>
        <p:nvSpPr>
          <p:cNvPr id="934" name="Google Shape;934;p123"/>
          <p:cNvSpPr txBox="1"/>
          <p:nvPr/>
        </p:nvSpPr>
        <p:spPr>
          <a:xfrm>
            <a:off x="-76200" y="6611175"/>
            <a:ext cx="3217500" cy="2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 u="sng">
                <a:solidFill>
                  <a:schemeClr val="hlink"/>
                </a:solidFill>
                <a:hlinkClick r:id="rId5"/>
              </a:rPr>
              <a:t>https://google.github.io/mediapipe/solutions/objectron</a:t>
            </a:r>
            <a:r>
              <a:rPr lang="ru" sz="1000"/>
              <a:t> </a:t>
            </a:r>
            <a:endParaRPr sz="1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24"/>
          <p:cNvSpPr txBox="1">
            <a:spLocks noGrp="1"/>
          </p:cNvSpPr>
          <p:nvPr>
            <p:ph type="title" idx="4294967295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Solutions to these tasks</a:t>
            </a:r>
            <a:endParaRPr/>
          </a:p>
        </p:txBody>
      </p:sp>
      <p:sp>
        <p:nvSpPr>
          <p:cNvPr id="940" name="Google Shape;940;p124"/>
          <p:cNvSpPr txBox="1">
            <a:spLocks noGrp="1"/>
          </p:cNvSpPr>
          <p:nvPr>
            <p:ph type="body" idx="4294967295"/>
          </p:nvPr>
        </p:nvSpPr>
        <p:spPr>
          <a:xfrm>
            <a:off x="1859700" y="5393125"/>
            <a:ext cx="54246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https://habr.com/ru/company/mipt/blog/458190/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941" name="Google Shape;941;p1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5088" y="1548126"/>
            <a:ext cx="7513822" cy="3653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125"/>
          <p:cNvSpPr txBox="1">
            <a:spLocks noGrp="1"/>
          </p:cNvSpPr>
          <p:nvPr>
            <p:ph type="title"/>
          </p:nvPr>
        </p:nvSpPr>
        <p:spPr>
          <a:xfrm>
            <a:off x="311700" y="791156"/>
            <a:ext cx="8520600" cy="10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Lecture summary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7" name="Google Shape;947;p125"/>
          <p:cNvSpPr txBox="1">
            <a:spLocks noGrp="1"/>
          </p:cNvSpPr>
          <p:nvPr>
            <p:ph type="body" idx="1"/>
          </p:nvPr>
        </p:nvSpPr>
        <p:spPr>
          <a:xfrm>
            <a:off x="311700" y="1628399"/>
            <a:ext cx="8520600" cy="52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AutoNum type="arabicPeriod"/>
            </a:pPr>
            <a:r>
              <a:rPr lang="ru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Classification recap</a:t>
            </a:r>
            <a:br>
              <a:rPr lang="ru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AutoNum type="arabicPeriod"/>
            </a:pPr>
            <a:r>
              <a:rPr lang="ru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Object Detection basics</a:t>
            </a:r>
            <a:br>
              <a:rPr lang="ru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AutoNum type="arabicPeriod"/>
            </a:pPr>
            <a:r>
              <a:rPr lang="ru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Two-stage (proposal-based) methods</a:t>
            </a:r>
            <a:br>
              <a:rPr lang="ru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AutoNum type="arabicPeriod"/>
            </a:pPr>
            <a:r>
              <a:rPr lang="ru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One-stage (</a:t>
            </a: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single-shot</a:t>
            </a:r>
            <a:r>
              <a:rPr lang="ru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) methods</a:t>
            </a:r>
            <a:br>
              <a:rPr lang="ru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AutoNum type="arabicPeriod"/>
            </a:pPr>
            <a:r>
              <a:rPr lang="ru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Modern approaches &amp; tasks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109"/>
          <p:cNvSpPr txBox="1"/>
          <p:nvPr/>
        </p:nvSpPr>
        <p:spPr>
          <a:xfrm>
            <a:off x="5608550" y="2745150"/>
            <a:ext cx="3172800" cy="38916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109"/>
          <p:cNvSpPr txBox="1">
            <a:spLocks noGrp="1"/>
          </p:cNvSpPr>
          <p:nvPr>
            <p:ph type="title"/>
          </p:nvPr>
        </p:nvSpPr>
        <p:spPr>
          <a:xfrm>
            <a:off x="311700" y="791156"/>
            <a:ext cx="8520600" cy="10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Detection: Taxonomy</a:t>
            </a:r>
            <a:endParaRPr/>
          </a:p>
        </p:txBody>
      </p:sp>
      <p:sp>
        <p:nvSpPr>
          <p:cNvPr id="827" name="Google Shape;827;p109"/>
          <p:cNvSpPr txBox="1"/>
          <p:nvPr/>
        </p:nvSpPr>
        <p:spPr>
          <a:xfrm>
            <a:off x="3468350" y="1584133"/>
            <a:ext cx="2140200" cy="6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Detectors</a:t>
            </a:r>
            <a:endParaRPr sz="1800"/>
          </a:p>
        </p:txBody>
      </p:sp>
      <p:sp>
        <p:nvSpPr>
          <p:cNvPr id="828" name="Google Shape;828;p109"/>
          <p:cNvSpPr txBox="1"/>
          <p:nvPr/>
        </p:nvSpPr>
        <p:spPr>
          <a:xfrm>
            <a:off x="3468350" y="2789400"/>
            <a:ext cx="2140200" cy="28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One-Stage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ru" sz="1800" b="1"/>
              <a:t>SSD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ru" sz="1800" b="1"/>
              <a:t>YOLOv3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ru" sz="1800"/>
              <a:t>DSOD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ru" sz="1800"/>
              <a:t>RFBNet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29" name="Google Shape;829;p109"/>
          <p:cNvSpPr txBox="1"/>
          <p:nvPr/>
        </p:nvSpPr>
        <p:spPr>
          <a:xfrm>
            <a:off x="930150" y="2789400"/>
            <a:ext cx="2140200" cy="30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Two-Stage (Proposal-based)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sz="1800" b="1"/>
              <a:t>RCNN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sz="1800" b="1"/>
              <a:t>Fast RCNN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sz="1800" b="1"/>
              <a:t>Faster RCNN</a:t>
            </a:r>
            <a:endParaRPr sz="1800"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 sz="1800" b="1"/>
              <a:t>Mask RCNN</a:t>
            </a:r>
            <a:endParaRPr sz="1800" b="1"/>
          </a:p>
        </p:txBody>
      </p:sp>
      <p:sp>
        <p:nvSpPr>
          <p:cNvPr id="830" name="Google Shape;830;p109"/>
          <p:cNvSpPr txBox="1"/>
          <p:nvPr/>
        </p:nvSpPr>
        <p:spPr>
          <a:xfrm>
            <a:off x="6006550" y="2789400"/>
            <a:ext cx="2657100" cy="38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Points-based</a:t>
            </a: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ru" sz="1800" b="1">
                <a:solidFill>
                  <a:schemeClr val="dk1"/>
                </a:solidFill>
              </a:rPr>
              <a:t>CenterNet</a:t>
            </a:r>
            <a:endParaRPr sz="1800" b="1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ru" sz="1800">
                <a:solidFill>
                  <a:schemeClr val="dk1"/>
                </a:solidFill>
              </a:rPr>
              <a:t>CornerNet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ru" sz="1800">
                <a:solidFill>
                  <a:schemeClr val="dk1"/>
                </a:solidFill>
              </a:rPr>
              <a:t>ExtremeNet</a:t>
            </a:r>
            <a:br>
              <a:rPr lang="ru" sz="1800">
                <a:solidFill>
                  <a:schemeClr val="dk1"/>
                </a:solidFill>
              </a:rPr>
            </a:br>
            <a:br>
              <a:rPr lang="ru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ru" sz="1800" b="1">
                <a:solidFill>
                  <a:schemeClr val="dk1"/>
                </a:solidFill>
              </a:rPr>
              <a:t>EfficientDet (NAS)</a:t>
            </a:r>
            <a:endParaRPr sz="1800" b="1"/>
          </a:p>
        </p:txBody>
      </p:sp>
      <p:cxnSp>
        <p:nvCxnSpPr>
          <p:cNvPr id="831" name="Google Shape;831;p109"/>
          <p:cNvCxnSpPr/>
          <p:nvPr/>
        </p:nvCxnSpPr>
        <p:spPr>
          <a:xfrm flipH="1">
            <a:off x="2553200" y="2144967"/>
            <a:ext cx="1291500" cy="580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32" name="Google Shape;832;p109"/>
          <p:cNvCxnSpPr/>
          <p:nvPr/>
        </p:nvCxnSpPr>
        <p:spPr>
          <a:xfrm>
            <a:off x="5192475" y="2144967"/>
            <a:ext cx="1291500" cy="5805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33" name="Google Shape;833;p109"/>
          <p:cNvCxnSpPr>
            <a:stCxn id="827" idx="2"/>
            <a:endCxn id="828" idx="0"/>
          </p:cNvCxnSpPr>
          <p:nvPr/>
        </p:nvCxnSpPr>
        <p:spPr>
          <a:xfrm>
            <a:off x="4538450" y="2223733"/>
            <a:ext cx="0" cy="5658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34" name="Google Shape;834;p109"/>
          <p:cNvCxnSpPr/>
          <p:nvPr/>
        </p:nvCxnSpPr>
        <p:spPr>
          <a:xfrm>
            <a:off x="608050" y="3674967"/>
            <a:ext cx="300" cy="23223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35" name="Google Shape;835;p109"/>
          <p:cNvSpPr txBox="1"/>
          <p:nvPr/>
        </p:nvSpPr>
        <p:spPr>
          <a:xfrm>
            <a:off x="201675" y="4157167"/>
            <a:ext cx="319200" cy="13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Time</a:t>
            </a:r>
            <a:endParaRPr/>
          </a:p>
        </p:txBody>
      </p:sp>
      <p:sp>
        <p:nvSpPr>
          <p:cNvPr id="836" name="Google Shape;836;p109"/>
          <p:cNvSpPr txBox="1"/>
          <p:nvPr/>
        </p:nvSpPr>
        <p:spPr>
          <a:xfrm>
            <a:off x="3292850" y="3965250"/>
            <a:ext cx="2315700" cy="9741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109"/>
          <p:cNvSpPr/>
          <p:nvPr/>
        </p:nvSpPr>
        <p:spPr>
          <a:xfrm>
            <a:off x="5529700" y="3999600"/>
            <a:ext cx="324600" cy="905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10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Incremental improvement: YOLOv3 (2018)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43" name="Google Shape;843;p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075" y="1509267"/>
            <a:ext cx="8341859" cy="5196333"/>
          </a:xfrm>
          <a:prstGeom prst="rect">
            <a:avLst/>
          </a:prstGeom>
          <a:noFill/>
          <a:ln>
            <a:noFill/>
          </a:ln>
        </p:spPr>
      </p:pic>
      <p:sp>
        <p:nvSpPr>
          <p:cNvPr id="844" name="Google Shape;844;p110"/>
          <p:cNvSpPr txBox="1"/>
          <p:nvPr/>
        </p:nvSpPr>
        <p:spPr>
          <a:xfrm>
            <a:off x="0" y="6530000"/>
            <a:ext cx="4500600" cy="3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https://pjreddie.com/darknet/yolo</a:t>
            </a:r>
            <a:endParaRPr sz="1100">
              <a:solidFill>
                <a:srgbClr val="3FBEE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1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Incremental improvement: YOLOv3 (2018)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50" name="Google Shape;850;p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400" y="1727325"/>
            <a:ext cx="7649201" cy="4111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112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Optimal detection: YOLOv4 (2020)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56" name="Google Shape;856;p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0400" y="1356875"/>
            <a:ext cx="5703176" cy="5175475"/>
          </a:xfrm>
          <a:prstGeom prst="rect">
            <a:avLst/>
          </a:prstGeom>
          <a:noFill/>
          <a:ln>
            <a:noFill/>
          </a:ln>
        </p:spPr>
      </p:pic>
      <p:sp>
        <p:nvSpPr>
          <p:cNvPr id="857" name="Google Shape;857;p112"/>
          <p:cNvSpPr txBox="1"/>
          <p:nvPr/>
        </p:nvSpPr>
        <p:spPr>
          <a:xfrm>
            <a:off x="0" y="6530000"/>
            <a:ext cx="4500600" cy="3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 u="sng">
                <a:solidFill>
                  <a:schemeClr val="hlink"/>
                </a:solidFill>
                <a:hlinkClick r:id="rId4"/>
              </a:rPr>
              <a:t>https://habr.com/ru/post/503200/</a:t>
            </a:r>
            <a:r>
              <a:rPr lang="ru" sz="1100"/>
              <a:t>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113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Optimal detection: YOLOv4 (2020)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3" name="Google Shape;863;p113"/>
          <p:cNvSpPr txBox="1"/>
          <p:nvPr/>
        </p:nvSpPr>
        <p:spPr>
          <a:xfrm>
            <a:off x="0" y="6530000"/>
            <a:ext cx="4500600" cy="3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 u="sng">
                <a:solidFill>
                  <a:schemeClr val="hlink"/>
                </a:solidFill>
                <a:hlinkClick r:id="rId3"/>
              </a:rPr>
              <a:t>https://habr.com/ru/post/503200/</a:t>
            </a:r>
            <a:r>
              <a:rPr lang="ru" sz="1100"/>
              <a:t> </a:t>
            </a:r>
            <a:endParaRPr/>
          </a:p>
        </p:txBody>
      </p:sp>
      <p:pic>
        <p:nvPicPr>
          <p:cNvPr id="864" name="Google Shape;864;p1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64887" y="1356867"/>
            <a:ext cx="3814216" cy="51963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11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Objects as Points: CenterNet (2019)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70" name="Google Shape;870;p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03314"/>
            <a:ext cx="9144001" cy="2429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871" name="Google Shape;871;p114"/>
          <p:cNvPicPr preferRelativeResize="0"/>
          <p:nvPr/>
        </p:nvPicPr>
        <p:blipFill rotWithShape="1">
          <a:blip r:embed="rId4">
            <a:alphaModFix/>
          </a:blip>
          <a:srcRect b="66770"/>
          <a:stretch/>
        </p:blipFill>
        <p:spPr>
          <a:xfrm>
            <a:off x="0" y="4478951"/>
            <a:ext cx="3048002" cy="1221847"/>
          </a:xfrm>
          <a:prstGeom prst="rect">
            <a:avLst/>
          </a:prstGeom>
          <a:noFill/>
          <a:ln>
            <a:noFill/>
          </a:ln>
        </p:spPr>
      </p:pic>
      <p:pic>
        <p:nvPicPr>
          <p:cNvPr id="872" name="Google Shape;872;p114"/>
          <p:cNvPicPr preferRelativeResize="0"/>
          <p:nvPr/>
        </p:nvPicPr>
        <p:blipFill rotWithShape="1">
          <a:blip r:embed="rId4">
            <a:alphaModFix/>
          </a:blip>
          <a:srcRect t="34642" b="33466"/>
          <a:stretch/>
        </p:blipFill>
        <p:spPr>
          <a:xfrm>
            <a:off x="3048000" y="4552750"/>
            <a:ext cx="3047998" cy="1172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873" name="Google Shape;873;p114"/>
          <p:cNvPicPr preferRelativeResize="0"/>
          <p:nvPr/>
        </p:nvPicPr>
        <p:blipFill rotWithShape="1">
          <a:blip r:embed="rId4">
            <a:alphaModFix/>
          </a:blip>
          <a:srcRect t="66770"/>
          <a:stretch/>
        </p:blipFill>
        <p:spPr>
          <a:xfrm>
            <a:off x="6095998" y="4528150"/>
            <a:ext cx="3048002" cy="1221847"/>
          </a:xfrm>
          <a:prstGeom prst="rect">
            <a:avLst/>
          </a:prstGeom>
          <a:noFill/>
          <a:ln>
            <a:noFill/>
          </a:ln>
        </p:spPr>
      </p:pic>
      <p:sp>
        <p:nvSpPr>
          <p:cNvPr id="874" name="Google Shape;874;p114"/>
          <p:cNvSpPr txBox="1"/>
          <p:nvPr/>
        </p:nvSpPr>
        <p:spPr>
          <a:xfrm>
            <a:off x="0" y="6530000"/>
            <a:ext cx="4500600" cy="3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 u="sng">
                <a:solidFill>
                  <a:schemeClr val="hlink"/>
                </a:solidFill>
                <a:hlinkClick r:id="rId5"/>
              </a:rPr>
              <a:t>https://arxiv.org/abs/1904.07850</a:t>
            </a:r>
            <a:r>
              <a:rPr lang="ru" sz="1100"/>
              <a:t> 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115"/>
          <p:cNvSpPr txBox="1">
            <a:spLocks noGrp="1"/>
          </p:cNvSpPr>
          <p:nvPr>
            <p:ph type="title"/>
          </p:nvPr>
        </p:nvSpPr>
        <p:spPr>
          <a:xfrm>
            <a:off x="311700" y="623881"/>
            <a:ext cx="8520600" cy="10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NAS in Detection: EfficientDet (2019-2020)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80" name="Google Shape;880;p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6926" y="2108350"/>
            <a:ext cx="6113451" cy="22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881" name="Google Shape;881;p115"/>
          <p:cNvSpPr txBox="1">
            <a:spLocks noGrp="1"/>
          </p:cNvSpPr>
          <p:nvPr>
            <p:ph type="body" idx="1"/>
          </p:nvPr>
        </p:nvSpPr>
        <p:spPr>
          <a:xfrm>
            <a:off x="1652100" y="4791957"/>
            <a:ext cx="5839800" cy="5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000000"/>
                </a:solidFill>
              </a:rPr>
              <a:t>Idea: EfficientNet + BiFPN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882" name="Google Shape;882;p115"/>
          <p:cNvSpPr txBox="1"/>
          <p:nvPr/>
        </p:nvSpPr>
        <p:spPr>
          <a:xfrm>
            <a:off x="0" y="6530000"/>
            <a:ext cx="4500600" cy="3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 u="sng">
                <a:solidFill>
                  <a:schemeClr val="hlink"/>
                </a:solidFill>
                <a:hlinkClick r:id="rId4"/>
              </a:rPr>
              <a:t>https://github.com/google/automl/tree/master/efficientdet</a:t>
            </a:r>
            <a:endParaRPr/>
          </a:p>
        </p:txBody>
      </p:sp>
      <p:pic>
        <p:nvPicPr>
          <p:cNvPr id="883" name="Google Shape;883;p1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625" y="2108350"/>
            <a:ext cx="2725996" cy="2281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16"/>
          <p:cNvSpPr txBox="1">
            <a:spLocks noGrp="1"/>
          </p:cNvSpPr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Modern tasks</a:t>
            </a:r>
            <a:endParaRPr/>
          </a:p>
        </p:txBody>
      </p:sp>
      <p:sp>
        <p:nvSpPr>
          <p:cNvPr id="889" name="Google Shape;889;p116"/>
          <p:cNvSpPr txBox="1">
            <a:spLocks noGrp="1"/>
          </p:cNvSpPr>
          <p:nvPr>
            <p:ph type="subTitle" idx="1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Specific detection applications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313</Words>
  <Application>Microsoft Office PowerPoint</Application>
  <PresentationFormat>On-screen Show (4:3)</PresentationFormat>
  <Paragraphs>65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Roboto</vt:lpstr>
      <vt:lpstr>Simple Light</vt:lpstr>
      <vt:lpstr>Modern approaches</vt:lpstr>
      <vt:lpstr>Detection: Taxonomy</vt:lpstr>
      <vt:lpstr>Incremental improvement: YOLOv3 (2018)</vt:lpstr>
      <vt:lpstr>Incremental improvement: YOLOv3 (2018)</vt:lpstr>
      <vt:lpstr>Optimal detection: YOLOv4 (2020)</vt:lpstr>
      <vt:lpstr>Optimal detection: YOLOv4 (2020)</vt:lpstr>
      <vt:lpstr>Objects as Points: CenterNet (2019) </vt:lpstr>
      <vt:lpstr>NAS in Detection: EfficientDet (2019-2020)</vt:lpstr>
      <vt:lpstr>Modern tasks</vt:lpstr>
      <vt:lpstr>In real life we need to</vt:lpstr>
      <vt:lpstr>In real life we need to: detect people</vt:lpstr>
      <vt:lpstr>In real life we need to: detect faces</vt:lpstr>
      <vt:lpstr>In real life we need to: detect text</vt:lpstr>
      <vt:lpstr>In real life we need to: do tracking</vt:lpstr>
      <vt:lpstr>In real life we need to: recognize actions</vt:lpstr>
      <vt:lpstr>In real life we need to: detect in 3D</vt:lpstr>
      <vt:lpstr>Solutions to these tasks</vt:lpstr>
      <vt:lpstr>Lecture 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approaches</dc:title>
  <cp:lastModifiedBy>Sofiia Piepponen</cp:lastModifiedBy>
  <cp:revision>1</cp:revision>
  <dcterms:modified xsi:type="dcterms:W3CDTF">2024-12-14T18:57:52Z</dcterms:modified>
</cp:coreProperties>
</file>